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3" r:id="rId4"/>
    <p:sldId id="268" r:id="rId5"/>
    <p:sldId id="258" r:id="rId6"/>
    <p:sldId id="266" r:id="rId7"/>
    <p:sldId id="274" r:id="rId8"/>
    <p:sldId id="269" r:id="rId9"/>
    <p:sldId id="272" r:id="rId10"/>
    <p:sldId id="260" r:id="rId11"/>
    <p:sldId id="271" r:id="rId12"/>
    <p:sldId id="267" r:id="rId13"/>
  </p:sldIdLst>
  <p:sldSz cx="12192000" cy="6858000"/>
  <p:notesSz cx="6858000" cy="9144000"/>
  <p:embeddedFontLst>
    <p:embeddedFont>
      <p:font typeface="나눔명조" panose="020B0600000101010101" charset="-127"/>
      <p:regular r:id="rId14"/>
      <p:bold r:id="rId15"/>
    </p:embeddedFont>
    <p:embeddedFont>
      <p:font typeface="-윤고딕310" panose="020B0600000101010101" charset="-127"/>
      <p:regular r:id="rId16"/>
    </p:embeddedFont>
    <p:embeddedFont>
      <p:font typeface="-윤고딕320" panose="020B0600000101010101" charset="-127"/>
      <p:regular r:id="rId17"/>
    </p:embeddedFont>
    <p:embeddedFont>
      <p:font typeface="-윤고딕330" panose="020B0600000101010101" charset="-127"/>
      <p:regular r:id="rId18"/>
    </p:embeddedFont>
    <p:embeddedFont>
      <p:font typeface="-윤고딕340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B769"/>
    <a:srgbClr val="98E0DE"/>
    <a:srgbClr val="FEEFDA"/>
    <a:srgbClr val="FFFC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어두운 스타일 1 - 강조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94660"/>
  </p:normalViewPr>
  <p:slideViewPr>
    <p:cSldViewPr snapToGrid="0">
      <p:cViewPr varScale="1">
        <p:scale>
          <a:sx n="72" d="100"/>
          <a:sy n="72" d="100"/>
        </p:scale>
        <p:origin x="2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hdphoto1.wdp>
</file>

<file path=ppt/media/image1.jpg>
</file>

<file path=ppt/media/image10.jpeg>
</file>

<file path=ppt/media/image11.jpg>
</file>

<file path=ppt/media/image12.pn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17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41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91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605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03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6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84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228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17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87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059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AECA8-300A-4301-A5BF-3D7C785674EA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08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1.jpg"/><Relationship Id="rId7" Type="http://schemas.openxmlformats.org/officeDocument/2006/relationships/image" Target="../media/image14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1155527" y="3779843"/>
            <a:ext cx="9144000" cy="1265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발표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: PKDP</a:t>
            </a:r>
            <a:b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endParaRPr lang="ko-KR" altLang="en-US" sz="2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71120" y="221301"/>
            <a:ext cx="1809095" cy="7309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부산에코델타시티</a:t>
            </a:r>
            <a:r>
              <a:rPr lang="en-US" altLang="ko-KR" sz="1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,</a:t>
            </a:r>
          </a:p>
          <a:p>
            <a:pPr algn="l"/>
            <a:r>
              <a:rPr lang="ko-KR" altLang="en-US" sz="1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시민이 변화를</a:t>
            </a:r>
            <a:endParaRPr lang="en-US" altLang="ko-KR" sz="1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l"/>
            <a:r>
              <a:rPr lang="ko-KR" altLang="en-US" sz="1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시작하다</a:t>
            </a:r>
          </a:p>
        </p:txBody>
      </p:sp>
      <p:sp>
        <p:nvSpPr>
          <p:cNvPr id="28" name="양쪽 대괄호 27"/>
          <p:cNvSpPr/>
          <p:nvPr/>
        </p:nvSpPr>
        <p:spPr>
          <a:xfrm>
            <a:off x="1612727" y="1990390"/>
            <a:ext cx="8455631" cy="2075181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cxnSpLocks/>
          </p:cNvCxnSpPr>
          <p:nvPr/>
        </p:nvCxnSpPr>
        <p:spPr>
          <a:xfrm>
            <a:off x="71120" y="1000577"/>
            <a:ext cx="141743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671250" y="1919091"/>
            <a:ext cx="8404912" cy="23368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1647839" y="1677971"/>
            <a:ext cx="8404912" cy="2387600"/>
          </a:xfrm>
        </p:spPr>
        <p:txBody>
          <a:bodyPr>
            <a:normAutofit/>
          </a:bodyPr>
          <a:lstStyle/>
          <a:p>
            <a:r>
              <a:rPr lang="ko-KR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범죄예방</a:t>
            </a:r>
            <a:r>
              <a:rPr lang="ko-KR" altLang="ko-KR" sz="4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을 위해 </a:t>
            </a:r>
            <a:r>
              <a:rPr lang="ko-KR" altLang="ko-KR" sz="67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소통</a:t>
            </a:r>
            <a:r>
              <a:rPr lang="ko-KR" altLang="ko-KR" sz="4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하는 벽</a:t>
            </a:r>
            <a:br>
              <a:rPr lang="ko-KR" altLang="ko-KR" sz="4000" dirty="0">
                <a:latin typeface="-윤고딕330" panose="02030504000101010101" pitchFamily="18" charset="-127"/>
                <a:ea typeface="-윤고딕330" panose="02030504000101010101" pitchFamily="18" charset="-127"/>
              </a:rPr>
            </a:br>
            <a:r>
              <a:rPr lang="en-US" altLang="ko-KR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“Smart-Wall”</a:t>
            </a:r>
            <a:endParaRPr lang="ko-KR" altLang="en-US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82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2878391" y="575936"/>
            <a:ext cx="9806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Smart-Wall: 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적용 기술</a:t>
            </a:r>
            <a:endParaRPr lang="en-US" altLang="ko-KR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B22A488-A302-4363-A5D3-EFAAA0259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90" y="961961"/>
            <a:ext cx="8857673" cy="450331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BB8E49B5-18A0-4184-960A-DCBE7E7F33E2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3349EFD-D159-4721-8EFF-77818395EFB3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E7A9BB2A-3FA0-4EAD-889B-0BB0696CDDC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1337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79CD185-21F1-4782-A667-3CCF8AC78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231" y="575936"/>
            <a:ext cx="7757857" cy="5140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2878391" y="575936"/>
            <a:ext cx="9806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Smart-Wall: 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적용 기술</a:t>
            </a:r>
            <a:endParaRPr lang="en-US" altLang="ko-KR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993258" y="2962275"/>
            <a:ext cx="3983177" cy="2569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796979" y="2962275"/>
            <a:ext cx="3646042" cy="2450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5596160" y="3730103"/>
            <a:ext cx="58578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Edge Computing</a:t>
            </a:r>
          </a:p>
          <a:p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just"/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Edge Computing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은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클라우드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서버가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아닌 사용자 기기와 가까운 네트워크의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‘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가장자리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(Edge)’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에서 데이터의 처리를 지원하는 기술이다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5E9CE54-D804-4BFF-8D20-6E5CC74A8734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37EE2A3-3022-4E5E-A9CA-0CDBD1F5EF8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DE5F51E-713E-4D8D-9E64-E22FE5C99BC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9751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-1043826" y="653367"/>
            <a:ext cx="9806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지속가능성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사후관리와 기대효과</a:t>
            </a:r>
            <a:endParaRPr lang="en-US" altLang="ko-KR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244747"/>
              </p:ext>
            </p:extLst>
          </p:nvPr>
        </p:nvGraphicFramePr>
        <p:xfrm>
          <a:off x="772722" y="1469323"/>
          <a:ext cx="10332158" cy="20599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6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66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49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tx1"/>
                          </a:solidFill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사후관리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FD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75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물리적 관리 방안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사회적 지속가능 방안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053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스마트 진동감지센서 적용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2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Draw</a:t>
                      </a:r>
                      <a:r>
                        <a:rPr lang="en-US" altLang="ko-KR" sz="2000" baseline="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 painting </a:t>
                      </a:r>
                      <a:r>
                        <a:rPr lang="ko-KR" altLang="en-US" sz="2000" baseline="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우수그림공모전 등 다양한 이벤트를 통해 사회적 참여 도모</a:t>
                      </a:r>
                      <a:endParaRPr lang="ko-KR" altLang="en-US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3089597"/>
              </p:ext>
            </p:extLst>
          </p:nvPr>
        </p:nvGraphicFramePr>
        <p:xfrm>
          <a:off x="772722" y="3653887"/>
          <a:ext cx="10332158" cy="2213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660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660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551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400" b="0" dirty="0">
                          <a:solidFill>
                            <a:schemeClr val="tx1"/>
                          </a:solidFill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기대효과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5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범죄예방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시민참여 확대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08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 err="1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셉테드</a:t>
                      </a: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 디자인을 적용하여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범죄예방효과 기대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-윤고딕310" panose="020B0600000101010101" charset="-127"/>
                          <a:ea typeface="-윤고딕310" panose="020B0600000101010101" charset="-127"/>
                        </a:rPr>
                        <a:t>컨텐츠를 다양화하여 시민의 관심 지속적 </a:t>
                      </a:r>
                      <a:r>
                        <a:rPr lang="ko-KR" altLang="en-US" sz="1600" dirty="0">
                          <a:latin typeface="-윤고딕310" panose="020B0600000101010101" charset="-127"/>
                          <a:ea typeface="-윤고딕310" panose="020B0600000101010101" charset="-127"/>
                        </a:rPr>
                        <a:t>유</a:t>
                      </a:r>
                      <a:r>
                        <a:rPr lang="ko-KR" altLang="en-US" sz="1800" dirty="0">
                          <a:latin typeface="-윤고딕310" panose="020B0600000101010101" charset="-127"/>
                          <a:ea typeface="-윤고딕310" panose="020B0600000101010101" charset="-127"/>
                        </a:rPr>
                        <a:t>발</a:t>
                      </a:r>
                      <a:endParaRPr lang="en-US" altLang="ko-KR" sz="1800" dirty="0">
                        <a:latin typeface="-윤고딕310" panose="020B0600000101010101" charset="-127"/>
                        <a:ea typeface="-윤고딕310" panose="020B0600000101010101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2492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800" dirty="0">
                          <a:solidFill>
                            <a:srgbClr val="C00000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Smart wall</a:t>
                      </a:r>
                      <a:r>
                        <a:rPr lang="ko-KR" altLang="en-US" sz="2800" dirty="0">
                          <a:solidFill>
                            <a:srgbClr val="C00000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도입으로 장기적인 효과 기대 가능</a:t>
                      </a:r>
                      <a:endParaRPr lang="en-US" altLang="ko-KR" sz="2800" dirty="0">
                        <a:solidFill>
                          <a:srgbClr val="C00000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8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1" name="그룹 10">
            <a:extLst>
              <a:ext uri="{FF2B5EF4-FFF2-40B4-BE49-F238E27FC236}">
                <a16:creationId xmlns:a16="http://schemas.microsoft.com/office/drawing/2014/main" id="{55AD1CB6-A632-41C6-BA2C-0D0C8422BAF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BA8792-65B7-4709-B789-FC8494816C24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3.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의 지속가능성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FE42547-2D17-4FAE-8CA0-D3F61284B1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3153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486971" y="604127"/>
            <a:ext cx="1475066" cy="7027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>
            <a:off x="71120" y="1724034"/>
            <a:ext cx="12039600" cy="1344168"/>
            <a:chOff x="0" y="2441448"/>
            <a:chExt cx="12192000" cy="1344168"/>
          </a:xfrm>
        </p:grpSpPr>
        <p:sp>
          <p:nvSpPr>
            <p:cNvPr id="2" name="직사각형 1"/>
            <p:cNvSpPr/>
            <p:nvPr/>
          </p:nvSpPr>
          <p:spPr>
            <a:xfrm>
              <a:off x="0" y="2441448"/>
              <a:ext cx="12192000" cy="13441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97944" y="2633579"/>
              <a:ext cx="224933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1.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서론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dirty="0" err="1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셉테드</a:t>
              </a:r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디자인을 통한</a:t>
              </a:r>
              <a:endPara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범죄 예방</a:t>
              </a:r>
              <a:endPara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6231" y="2633579"/>
              <a:ext cx="206353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본론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시민이 참여하는 벽</a:t>
              </a:r>
              <a:endPara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Smart-Wall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000578" y="2772078"/>
              <a:ext cx="26306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3.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결론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Smart wall</a:t>
              </a:r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의 지속가능성</a:t>
              </a:r>
              <a:endPara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7" name="양쪽 대괄호 6"/>
          <p:cNvSpPr/>
          <p:nvPr/>
        </p:nvSpPr>
        <p:spPr>
          <a:xfrm>
            <a:off x="210958" y="3710069"/>
            <a:ext cx="3573414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양쪽 대괄호 10"/>
          <p:cNvSpPr/>
          <p:nvPr/>
        </p:nvSpPr>
        <p:spPr>
          <a:xfrm>
            <a:off x="4014215" y="3710069"/>
            <a:ext cx="4378743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양쪽 대괄호 11"/>
          <p:cNvSpPr/>
          <p:nvPr/>
        </p:nvSpPr>
        <p:spPr>
          <a:xfrm>
            <a:off x="8585143" y="3693150"/>
            <a:ext cx="3461535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560666" y="3761007"/>
            <a:ext cx="2905604" cy="1486132"/>
            <a:chOff x="780131" y="4523077"/>
            <a:chExt cx="2905604" cy="1486132"/>
          </a:xfrm>
        </p:grpSpPr>
        <p:sp>
          <p:nvSpPr>
            <p:cNvPr id="14" name="TextBox 13"/>
            <p:cNvSpPr txBox="1"/>
            <p:nvPr/>
          </p:nvSpPr>
          <p:spPr>
            <a:xfrm>
              <a:off x="780131" y="4523077"/>
              <a:ext cx="29056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  <a:cs typeface="Arial Unicode MS" panose="020B0604020202020204" pitchFamily="50" charset="-127"/>
                </a:rPr>
                <a:t> </a:t>
              </a:r>
              <a:endPara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endParaRPr>
            </a:p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  <a:cs typeface="Arial Unicode MS" panose="020B0604020202020204" pitchFamily="50" charset="-127"/>
                </a:rPr>
                <a:t>범죄예방환경디자인</a:t>
              </a:r>
              <a:r>
                <a:rPr lang="en-US" altLang="ko-KR" dirty="0">
                  <a:latin typeface="-윤고딕320" panose="02030504000101010101" pitchFamily="18" charset="-127"/>
                  <a:ea typeface="-윤고딕320" panose="02030504000101010101" pitchFamily="18" charset="-127"/>
                  <a:cs typeface="Arial Unicode MS" panose="020B0604020202020204" pitchFamily="50" charset="-127"/>
                </a:rPr>
                <a:t>(CPTED)</a:t>
              </a:r>
              <a:endPara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14209" y="5362878"/>
              <a:ext cx="235513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범죄를 예방하기 위한 </a:t>
              </a:r>
              <a:endPara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핵심수단</a:t>
              </a:r>
              <a:r>
                <a:rPr lang="en-US" altLang="ko-KR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: 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참여와 소통</a:t>
              </a:r>
              <a:endPara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423679" y="4519313"/>
            <a:ext cx="11978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796245" y="4308156"/>
            <a:ext cx="28146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내용 및 기술</a:t>
            </a:r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191242" y="4179228"/>
            <a:ext cx="22493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Smart-Wall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의 </a:t>
            </a:r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  <a:cs typeface="Arial Unicode MS" panose="020B0604020202020204" pitchFamily="50" charset="-127"/>
            </a:endParaRPr>
          </a:p>
          <a:p>
            <a:pPr algn="ctr"/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사후관리 및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 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기대효과</a:t>
            </a:r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  <a:cs typeface="Arial Unicode MS" panose="020B0604020202020204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1972311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194572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0286955" y="3059058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1"/>
          <p:cNvSpPr txBox="1">
            <a:spLocks/>
          </p:cNvSpPr>
          <p:nvPr/>
        </p:nvSpPr>
        <p:spPr>
          <a:xfrm>
            <a:off x="10609" y="421706"/>
            <a:ext cx="1961701" cy="12366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INDEX</a:t>
            </a:r>
            <a:br>
              <a:rPr lang="en-US" altLang="ko-KR" sz="4000" dirty="0">
                <a:latin typeface="나눔명조" panose="02020603020101020101" pitchFamily="18" charset="-127"/>
                <a:ea typeface="나눔명조" panose="02020603020101020101" pitchFamily="18" charset="-127"/>
              </a:rPr>
            </a:br>
            <a:endParaRPr lang="ko-KR" altLang="en-US" sz="400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025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18963" y="1179255"/>
            <a:ext cx="4481545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뉴욕의 낙서 지우기 사업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537A1C5-B7FA-4B52-8D60-93DB37CD0329}"/>
              </a:ext>
            </a:extLst>
          </p:cNvPr>
          <p:cNvGrpSpPr/>
          <p:nvPr/>
        </p:nvGrpSpPr>
        <p:grpSpPr>
          <a:xfrm>
            <a:off x="264025" y="2369993"/>
            <a:ext cx="11539890" cy="2898480"/>
            <a:chOff x="264025" y="2497589"/>
            <a:chExt cx="11539890" cy="289848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029" r="-219"/>
            <a:stretch/>
          </p:blipFill>
          <p:spPr>
            <a:xfrm>
              <a:off x="264025" y="2497589"/>
              <a:ext cx="4983663" cy="2888768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1097" b="60667"/>
            <a:stretch/>
          </p:blipFill>
          <p:spPr>
            <a:xfrm>
              <a:off x="6263300" y="2497589"/>
              <a:ext cx="5540615" cy="2898480"/>
            </a:xfrm>
            <a:prstGeom prst="rect">
              <a:avLst/>
            </a:prstGeom>
          </p:spPr>
        </p:pic>
        <p:sp>
          <p:nvSpPr>
            <p:cNvPr id="6" name="오른쪽 화살표 5"/>
            <p:cNvSpPr/>
            <p:nvPr/>
          </p:nvSpPr>
          <p:spPr>
            <a:xfrm>
              <a:off x="5461362" y="3803357"/>
              <a:ext cx="588264" cy="417654"/>
            </a:xfrm>
            <a:prstGeom prst="rightArrow">
              <a:avLst/>
            </a:prstGeom>
            <a:solidFill>
              <a:srgbClr val="F1B7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991E477-E7C3-41BA-A528-461BA7924463}"/>
              </a:ext>
            </a:extLst>
          </p:cNvPr>
          <p:cNvSpPr txBox="1"/>
          <p:nvPr/>
        </p:nvSpPr>
        <p:spPr>
          <a:xfrm>
            <a:off x="-31176" y="126165"/>
            <a:ext cx="25888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-윤고딕310" panose="020B0600000101010101" charset="-127"/>
                <a:ea typeface="-윤고딕310" panose="020B0600000101010101" charset="-127"/>
              </a:rPr>
              <a:t>1. </a:t>
            </a:r>
            <a:r>
              <a:rPr lang="ko-KR" altLang="en-US" sz="1200" dirty="0" err="1">
                <a:latin typeface="-윤고딕310" panose="020B0600000101010101" charset="-127"/>
                <a:ea typeface="-윤고딕310" panose="020B0600000101010101" charset="-127"/>
              </a:rPr>
              <a:t>셉테드</a:t>
            </a:r>
            <a:r>
              <a:rPr lang="ko-KR" altLang="en-US" sz="1200" dirty="0">
                <a:latin typeface="-윤고딕310" panose="020B0600000101010101" charset="-127"/>
                <a:ea typeface="-윤고딕310" panose="020B0600000101010101" charset="-127"/>
              </a:rPr>
              <a:t> 디자인을 통한범죄 예방</a:t>
            </a:r>
            <a:endParaRPr lang="en-US" altLang="ko-KR" sz="1200" dirty="0">
              <a:latin typeface="-윤고딕310" panose="020B0600000101010101" charset="-127"/>
              <a:ea typeface="-윤고딕310" panose="020B0600000101010101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8A0974D-DE49-408E-A7C2-F9238A48F033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5016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2262877" y="1194771"/>
            <a:ext cx="7676055" cy="557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862066" y="938931"/>
            <a:ext cx="7772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범죄예방환경디자인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(CEPTED)</a:t>
            </a:r>
            <a:endParaRPr lang="ko-KR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" r="438" b="51957"/>
          <a:stretch/>
        </p:blipFill>
        <p:spPr>
          <a:xfrm>
            <a:off x="446567" y="2724888"/>
            <a:ext cx="5481618" cy="2556310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8816" r="310"/>
          <a:stretch/>
        </p:blipFill>
        <p:spPr>
          <a:xfrm>
            <a:off x="6309155" y="2731951"/>
            <a:ext cx="5579121" cy="2626663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369006" y="5691872"/>
            <a:ext cx="112533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시민의 안전을 위협하는 범죄를 사전에 차단하거나 감소시키기 위하여 건축물 및 도시공간을 범죄에 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방어적인 구조로 변경·개선하는 것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(CCTV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설치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/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골목벽화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/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전시회 등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</p:txBody>
      </p:sp>
      <p:cxnSp>
        <p:nvCxnSpPr>
          <p:cNvPr id="26" name="직선 연결선 25"/>
          <p:cNvCxnSpPr/>
          <p:nvPr/>
        </p:nvCxnSpPr>
        <p:spPr>
          <a:xfrm>
            <a:off x="5975343" y="1694097"/>
            <a:ext cx="0" cy="487898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7387247-C944-4612-B12E-22BBD12E9D8A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ED27159-CAF4-4235-81F9-FE72C8BBA18D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1. </a:t>
              </a:r>
              <a:r>
                <a:rPr lang="ko-KR" altLang="en-US" sz="1200" dirty="0" err="1">
                  <a:latin typeface="-윤고딕310" panose="020B0600000101010101" charset="-127"/>
                  <a:ea typeface="-윤고딕310" panose="020B0600000101010101" charset="-127"/>
                </a:rPr>
                <a:t>셉테드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 디자인을 통한범죄 예방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B1108B97-81B8-4769-863D-8FC8F697B10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37B994A-D580-4955-9886-602CA0B64C2E}"/>
              </a:ext>
            </a:extLst>
          </p:cNvPr>
          <p:cNvSpPr/>
          <p:nvPr/>
        </p:nvSpPr>
        <p:spPr>
          <a:xfrm>
            <a:off x="165103" y="2179470"/>
            <a:ext cx="3393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부산시내 행복마을 사업 예시</a:t>
            </a:r>
            <a:endParaRPr lang="ko-KR" altLang="en-US" sz="14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9143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415" y="4574389"/>
            <a:ext cx="1617656" cy="158202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4582160" y="2531581"/>
            <a:ext cx="3708400" cy="5283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1843840" y="3489237"/>
            <a:ext cx="84128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시민참여 및 소통</a:t>
            </a:r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을 통한 범죄예방</a:t>
            </a:r>
            <a:endParaRPr lang="ko-KR" altLang="en-US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462338" y="1341706"/>
            <a:ext cx="107645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accent6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셉테드</a:t>
            </a:r>
            <a:r>
              <a:rPr lang="ko-KR" altLang="en-US" sz="5400" dirty="0">
                <a:solidFill>
                  <a:schemeClr val="accent6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디자인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+ </a:t>
            </a:r>
            <a:r>
              <a:rPr lang="en-US" altLang="ko-KR" sz="5400" dirty="0">
                <a:solidFill>
                  <a:schemeClr val="accent1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ICT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</a:p>
          <a:p>
            <a:pPr algn="ctr"/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= </a:t>
            </a:r>
            <a:r>
              <a:rPr lang="en-US" altLang="ko-KR" sz="54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Smart-Wall 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3576320" y="3287659"/>
            <a:ext cx="494792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83F885-3CFE-4AF5-901A-87079D6581B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4F7C12-BD13-4F62-B8C0-9A0E0D19899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1. </a:t>
              </a:r>
              <a:r>
                <a:rPr lang="ko-KR" altLang="en-US" sz="1200" dirty="0" err="1">
                  <a:latin typeface="-윤고딕310" panose="020B0600000101010101" charset="-127"/>
                  <a:ea typeface="-윤고딕310" panose="020B0600000101010101" charset="-127"/>
                </a:rPr>
                <a:t>셉테드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 디자인을 통한범죄 예방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168B421-A849-4E1F-AB8C-55ECF8F6C5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5492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1140155" y="1394968"/>
            <a:ext cx="172255" cy="4484726"/>
            <a:chOff x="1107905" y="1351280"/>
            <a:chExt cx="172255" cy="4484726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1107905" y="1480363"/>
              <a:ext cx="0" cy="4226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1107905" y="1351280"/>
              <a:ext cx="172255" cy="12908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1107905" y="5696763"/>
              <a:ext cx="154186" cy="13924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-31176" y="596489"/>
            <a:ext cx="5590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내용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Wall </a:t>
            </a:r>
            <a:r>
              <a:rPr lang="en-US" altLang="ko-KR" sz="2800" dirty="0">
                <a:latin typeface="-윤고딕330" panose="020B0600000101010101" charset="-127"/>
                <a:ea typeface="-윤고딕330" panose="020B0600000101010101" charset="-127"/>
              </a:rPr>
              <a:t>Painting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39109" y="6194963"/>
            <a:ext cx="21516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Wall Painting</a:t>
            </a:r>
            <a:endParaRPr lang="ko-KR" altLang="en-US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7378" y="2872076"/>
            <a:ext cx="1085554" cy="107721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예시 </a:t>
            </a:r>
            <a:endParaRPr lang="en-US" altLang="ko-KR" sz="3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사진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73" y="1417748"/>
            <a:ext cx="2209804" cy="451409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516" y="1431544"/>
            <a:ext cx="2209804" cy="4514097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7CD320E7-1624-4BC5-A5E1-F35058FD81E3}"/>
              </a:ext>
            </a:extLst>
          </p:cNvPr>
          <p:cNvGrpSpPr/>
          <p:nvPr/>
        </p:nvGrpSpPr>
        <p:grpSpPr>
          <a:xfrm>
            <a:off x="2225709" y="1459509"/>
            <a:ext cx="2211082" cy="4514097"/>
            <a:chOff x="3910269" y="1459509"/>
            <a:chExt cx="2211082" cy="4514097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0C9CB281-65C2-48CF-8C83-B8AFC9B7A8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1547" y="1459509"/>
              <a:ext cx="2209804" cy="4514097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68FF294-4053-4778-87B9-26EF49E24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0269" y="1606858"/>
              <a:ext cx="2209804" cy="42728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7095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2" r="7303" b="616"/>
          <a:stretch/>
        </p:blipFill>
        <p:spPr>
          <a:xfrm>
            <a:off x="6907051" y="3954680"/>
            <a:ext cx="4415965" cy="24576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31176" y="596489"/>
            <a:ext cx="5590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내용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Wall </a:t>
            </a:r>
            <a:r>
              <a:rPr lang="en-US" altLang="ko-KR" sz="2800" dirty="0">
                <a:latin typeface="-윤고딕330" panose="020B0600000101010101" charset="-127"/>
                <a:ea typeface="-윤고딕330" panose="020B0600000101010101" charset="-127"/>
              </a:rPr>
              <a:t>Painting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0AD8200-8E93-4417-932E-8D40844EF7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1" t="-2030" r="7112" b="2118"/>
          <a:stretch/>
        </p:blipFill>
        <p:spPr>
          <a:xfrm>
            <a:off x="6891003" y="1331655"/>
            <a:ext cx="4410697" cy="2567008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1008718E-AD6A-4C21-BBFD-85C59CF97B6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162" y="1987512"/>
            <a:ext cx="4629659" cy="3472245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CD649D53-4DE0-4C06-A572-AF46E81724E2}"/>
              </a:ext>
            </a:extLst>
          </p:cNvPr>
          <p:cNvGrpSpPr/>
          <p:nvPr/>
        </p:nvGrpSpPr>
        <p:grpSpPr>
          <a:xfrm>
            <a:off x="1140155" y="1394968"/>
            <a:ext cx="172255" cy="4484726"/>
            <a:chOff x="1107905" y="1351280"/>
            <a:chExt cx="172255" cy="4484726"/>
          </a:xfrm>
        </p:grpSpPr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12F669FD-BC36-473B-A08F-7CB3E2B9258B}"/>
                </a:ext>
              </a:extLst>
            </p:cNvPr>
            <p:cNvCxnSpPr/>
            <p:nvPr/>
          </p:nvCxnSpPr>
          <p:spPr>
            <a:xfrm>
              <a:off x="1107905" y="1480363"/>
              <a:ext cx="0" cy="4226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FA55CEFD-657D-4C5D-9141-3A6BC7CA5249}"/>
                </a:ext>
              </a:extLst>
            </p:cNvPr>
            <p:cNvCxnSpPr/>
            <p:nvPr/>
          </p:nvCxnSpPr>
          <p:spPr>
            <a:xfrm flipV="1">
              <a:off x="1107905" y="1351280"/>
              <a:ext cx="172255" cy="12908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C28FCECA-398A-4AA1-AB4C-B574CDBCA149}"/>
                </a:ext>
              </a:extLst>
            </p:cNvPr>
            <p:cNvCxnSpPr/>
            <p:nvPr/>
          </p:nvCxnSpPr>
          <p:spPr>
            <a:xfrm>
              <a:off x="1107905" y="5696763"/>
              <a:ext cx="154186" cy="13924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C05C7E33-ABBE-429A-8137-B7F6822D841A}"/>
              </a:ext>
            </a:extLst>
          </p:cNvPr>
          <p:cNvSpPr txBox="1"/>
          <p:nvPr/>
        </p:nvSpPr>
        <p:spPr>
          <a:xfrm>
            <a:off x="597378" y="2872076"/>
            <a:ext cx="1085554" cy="107721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예시 </a:t>
            </a:r>
            <a:endParaRPr lang="en-US" altLang="ko-KR" sz="3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사진</a:t>
            </a:r>
          </a:p>
        </p:txBody>
      </p:sp>
    </p:spTree>
    <p:extLst>
      <p:ext uri="{BB962C8B-B14F-4D97-AF65-F5344CB8AC3E}">
        <p14:creationId xmlns:p14="http://schemas.microsoft.com/office/powerpoint/2010/main" val="3427682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61" b="-2296"/>
          <a:stretch/>
        </p:blipFill>
        <p:spPr>
          <a:xfrm>
            <a:off x="2193459" y="1048203"/>
            <a:ext cx="8819981" cy="4981195"/>
          </a:xfrm>
          <a:prstGeom prst="rect">
            <a:avLst/>
          </a:prstGeom>
        </p:spPr>
      </p:pic>
      <p:sp>
        <p:nvSpPr>
          <p:cNvPr id="63" name="직사각형 62"/>
          <p:cNvSpPr/>
          <p:nvPr/>
        </p:nvSpPr>
        <p:spPr>
          <a:xfrm>
            <a:off x="6884106" y="1048203"/>
            <a:ext cx="4180134" cy="4398906"/>
          </a:xfrm>
          <a:prstGeom prst="rect">
            <a:avLst/>
          </a:prstGeom>
          <a:blipFill>
            <a:blip r:embed="rId3"/>
            <a:stretch>
              <a:fillRect t="-1" r="951" b="-208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181389" y="1048203"/>
            <a:ext cx="4756875" cy="4398906"/>
          </a:xfrm>
          <a:prstGeom prst="rect">
            <a:avLst/>
          </a:prstGeom>
          <a:blipFill>
            <a:blip r:embed="rId3"/>
            <a:stretch>
              <a:fillRect t="-1" r="951" b="-208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1433025" y="1351280"/>
            <a:ext cx="172255" cy="4484726"/>
            <a:chOff x="1107905" y="1351280"/>
            <a:chExt cx="172255" cy="4484726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1107905" y="1480363"/>
              <a:ext cx="0" cy="4226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1107905" y="1351280"/>
              <a:ext cx="172255" cy="12908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1107905" y="5696763"/>
              <a:ext cx="154186" cy="13924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4815757" y="6196712"/>
            <a:ext cx="3097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Shadow Animation</a:t>
            </a:r>
            <a:endParaRPr lang="ko-KR" altLang="en-US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90248" y="2828388"/>
            <a:ext cx="1085554" cy="107721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예시 </a:t>
            </a:r>
            <a:endParaRPr lang="en-US" altLang="ko-KR" sz="3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사진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810000" y="1635475"/>
            <a:ext cx="6268720" cy="3119405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3862360" y="1706596"/>
            <a:ext cx="6136990" cy="2991766"/>
          </a:xfrm>
          <a:prstGeom prst="roundRect">
            <a:avLst/>
          </a:prstGeom>
          <a:blipFill>
            <a:blip r:embed="rId4"/>
            <a:srcRect/>
            <a:stretch>
              <a:fillRect l="681" t="-21884" r="269" b="108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5" cstate="print">
            <a:lum contrast="1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1000"/>
                    </a14:imgEffect>
                    <a14:imgEffect>
                      <a14:saturation sat="99000"/>
                    </a14:imgEffect>
                    <a14:imgEffect>
                      <a14:brightnessContrast bright="3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620" y="3810460"/>
            <a:ext cx="625391" cy="826716"/>
          </a:xfrm>
          <a:prstGeom prst="rect">
            <a:avLst/>
          </a:prstGeom>
          <a:noFill/>
        </p:spPr>
      </p:pic>
      <p:sp>
        <p:nvSpPr>
          <p:cNvPr id="48" name="TextBox 47"/>
          <p:cNvSpPr txBox="1"/>
          <p:nvPr/>
        </p:nvSpPr>
        <p:spPr>
          <a:xfrm>
            <a:off x="-1780550" y="432436"/>
            <a:ext cx="9806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내용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Shadow Animation</a:t>
            </a:r>
          </a:p>
        </p:txBody>
      </p:sp>
      <p:cxnSp>
        <p:nvCxnSpPr>
          <p:cNvPr id="52" name="직선 연결선 51"/>
          <p:cNvCxnSpPr/>
          <p:nvPr/>
        </p:nvCxnSpPr>
        <p:spPr>
          <a:xfrm>
            <a:off x="5114615" y="6156333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5736336" y="1874520"/>
            <a:ext cx="2660098" cy="359269"/>
          </a:xfrm>
          <a:prstGeom prst="rect">
            <a:avLst/>
          </a:prstGeom>
          <a:solidFill>
            <a:srgbClr val="F1B7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광안리</a:t>
            </a:r>
            <a:r>
              <a:rPr lang="en-US" altLang="ko-KR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(</a:t>
            </a:r>
            <a:r>
              <a:rPr lang="en-US" altLang="ko-KR" dirty="0" err="1">
                <a:latin typeface="-윤고딕310" panose="02030504000101010101" pitchFamily="18" charset="-127"/>
                <a:ea typeface="-윤고딕310" panose="02030504000101010101" pitchFamily="18" charset="-127"/>
              </a:rPr>
              <a:t>Gwanganli</a:t>
            </a:r>
            <a:r>
              <a:rPr lang="en-US" altLang="ko-KR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)</a:t>
            </a:r>
            <a:endParaRPr lang="ko-KR" altLang="en-US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8923" y="3651716"/>
            <a:ext cx="885223" cy="819937"/>
          </a:xfrm>
          <a:prstGeom prst="rect">
            <a:avLst/>
          </a:prstGeom>
        </p:spPr>
      </p:pic>
      <p:sp>
        <p:nvSpPr>
          <p:cNvPr id="64" name="순서도: 처리 63"/>
          <p:cNvSpPr/>
          <p:nvPr/>
        </p:nvSpPr>
        <p:spPr>
          <a:xfrm>
            <a:off x="2181389" y="5059367"/>
            <a:ext cx="8832051" cy="87407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4860 h 14860"/>
              <a:gd name="connsiteX1" fmla="*/ 10000 w 10000"/>
              <a:gd name="connsiteY1" fmla="*/ 0 h 14860"/>
              <a:gd name="connsiteX2" fmla="*/ 10000 w 10000"/>
              <a:gd name="connsiteY2" fmla="*/ 14860 h 14860"/>
              <a:gd name="connsiteX3" fmla="*/ 0 w 10000"/>
              <a:gd name="connsiteY3" fmla="*/ 14860 h 14860"/>
              <a:gd name="connsiteX4" fmla="*/ 0 w 10000"/>
              <a:gd name="connsiteY4" fmla="*/ 4860 h 14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4860">
                <a:moveTo>
                  <a:pt x="0" y="4860"/>
                </a:moveTo>
                <a:lnTo>
                  <a:pt x="10000" y="0"/>
                </a:lnTo>
                <a:lnTo>
                  <a:pt x="10000" y="14860"/>
                </a:lnTo>
                <a:lnTo>
                  <a:pt x="0" y="14860"/>
                </a:lnTo>
                <a:lnTo>
                  <a:pt x="0" y="4860"/>
                </a:lnTo>
                <a:close/>
              </a:path>
            </a:pathLst>
          </a:custGeom>
          <a:blipFill>
            <a:blip r:embed="rId8"/>
            <a:srcRect/>
            <a:stretch>
              <a:fillRect l="-1" r="-301" b="-2020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/>
          <p:cNvSpPr/>
          <p:nvPr/>
        </p:nvSpPr>
        <p:spPr>
          <a:xfrm>
            <a:off x="8272343" y="1874520"/>
            <a:ext cx="338729" cy="3592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오른쪽 화살표 54"/>
          <p:cNvSpPr/>
          <p:nvPr/>
        </p:nvSpPr>
        <p:spPr>
          <a:xfrm>
            <a:off x="8318118" y="1981773"/>
            <a:ext cx="265522" cy="151108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/>
          <p:cNvSpPr/>
          <p:nvPr/>
        </p:nvSpPr>
        <p:spPr>
          <a:xfrm>
            <a:off x="5399874" y="1874520"/>
            <a:ext cx="338729" cy="3592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오른쪽 화살표 56"/>
          <p:cNvSpPr/>
          <p:nvPr/>
        </p:nvSpPr>
        <p:spPr>
          <a:xfrm flipH="1">
            <a:off x="5422980" y="1981773"/>
            <a:ext cx="260413" cy="151108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실행 단추: 도움말 58">
            <a:hlinkClick r:id="" action="ppaction://noaction" highlightClick="1"/>
          </p:cNvPr>
          <p:cNvSpPr/>
          <p:nvPr/>
        </p:nvSpPr>
        <p:spPr>
          <a:xfrm>
            <a:off x="4109793" y="1874520"/>
            <a:ext cx="319036" cy="303462"/>
          </a:xfrm>
          <a:prstGeom prst="actionButtonHelp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4" name="그룹 33"/>
          <p:cNvGrpSpPr/>
          <p:nvPr/>
        </p:nvGrpSpPr>
        <p:grpSpPr>
          <a:xfrm>
            <a:off x="5506364" y="2720153"/>
            <a:ext cx="3891931" cy="2726956"/>
            <a:chOff x="5129510" y="1924222"/>
            <a:chExt cx="2624277" cy="2726956"/>
          </a:xfrm>
        </p:grpSpPr>
        <p:cxnSp>
          <p:nvCxnSpPr>
            <p:cNvPr id="25" name="직선 연결선 24"/>
            <p:cNvCxnSpPr>
              <a:stCxn id="19" idx="0"/>
            </p:cNvCxnSpPr>
            <p:nvPr/>
          </p:nvCxnSpPr>
          <p:spPr>
            <a:xfrm flipV="1">
              <a:off x="5260964" y="1924222"/>
              <a:ext cx="1308224" cy="1090307"/>
            </a:xfrm>
            <a:prstGeom prst="line">
              <a:avLst/>
            </a:prstGeom>
            <a:ln w="31750"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5461411" y="3695470"/>
              <a:ext cx="2292376" cy="707853"/>
            </a:xfrm>
            <a:prstGeom prst="line">
              <a:avLst/>
            </a:prstGeom>
            <a:ln w="31750"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/>
            <p:cNvCxnSpPr/>
            <p:nvPr/>
          </p:nvCxnSpPr>
          <p:spPr>
            <a:xfrm flipV="1">
              <a:off x="5129510" y="2794008"/>
              <a:ext cx="1271827" cy="502389"/>
            </a:xfrm>
            <a:prstGeom prst="line">
              <a:avLst/>
            </a:prstGeom>
            <a:ln w="31750"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연결선 31"/>
            <p:cNvCxnSpPr/>
            <p:nvPr/>
          </p:nvCxnSpPr>
          <p:spPr>
            <a:xfrm flipV="1">
              <a:off x="5353737" y="3081241"/>
              <a:ext cx="2046260" cy="297195"/>
            </a:xfrm>
            <a:prstGeom prst="line">
              <a:avLst/>
            </a:prstGeom>
            <a:ln w="31750"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연결선 25"/>
            <p:cNvCxnSpPr/>
            <p:nvPr/>
          </p:nvCxnSpPr>
          <p:spPr>
            <a:xfrm>
              <a:off x="5144211" y="3821104"/>
              <a:ext cx="1100863" cy="830074"/>
            </a:xfrm>
            <a:prstGeom prst="line">
              <a:avLst/>
            </a:prstGeom>
            <a:ln w="31750">
              <a:solidFill>
                <a:srgbClr val="00B05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/>
          <p:cNvPicPr>
            <a:picLocks noChangeAspect="1"/>
          </p:cNvPicPr>
          <p:nvPr/>
        </p:nvPicPr>
        <p:blipFill>
          <a:blip r:embed="rId9">
            <a:lum bright="-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499" y="1874520"/>
            <a:ext cx="5079365" cy="5079365"/>
          </a:xfrm>
          <a:prstGeom prst="rect">
            <a:avLst/>
          </a:prstGeom>
        </p:spPr>
      </p:pic>
      <p:grpSp>
        <p:nvGrpSpPr>
          <p:cNvPr id="33" name="그룹 32">
            <a:extLst>
              <a:ext uri="{FF2B5EF4-FFF2-40B4-BE49-F238E27FC236}">
                <a16:creationId xmlns:a16="http://schemas.microsoft.com/office/drawing/2014/main" id="{C229E36F-BC32-42B1-89CE-32BF120EE849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6FA759F-AA2A-4CC5-83FB-E2E0A63FE775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6008184A-337A-4CD9-998F-1C439B5602F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22113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/>
          <p:cNvGrpSpPr/>
          <p:nvPr/>
        </p:nvGrpSpPr>
        <p:grpSpPr>
          <a:xfrm>
            <a:off x="965665" y="1351280"/>
            <a:ext cx="172255" cy="4484726"/>
            <a:chOff x="1107905" y="1351280"/>
            <a:chExt cx="172255" cy="4484726"/>
          </a:xfrm>
        </p:grpSpPr>
        <p:cxnSp>
          <p:nvCxnSpPr>
            <p:cNvPr id="16" name="직선 연결선 15"/>
            <p:cNvCxnSpPr/>
            <p:nvPr/>
          </p:nvCxnSpPr>
          <p:spPr>
            <a:xfrm>
              <a:off x="1107905" y="1480363"/>
              <a:ext cx="0" cy="42265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 flipV="1">
              <a:off x="1107905" y="1351280"/>
              <a:ext cx="172255" cy="12908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1107905" y="5696763"/>
              <a:ext cx="154186" cy="13924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5061618" y="5995514"/>
            <a:ext cx="3156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자동밝기조절시스템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2888" y="2828388"/>
            <a:ext cx="1085554" cy="107721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예시 </a:t>
            </a:r>
            <a:endParaRPr lang="en-US" altLang="ko-KR" sz="3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32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사진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-504576" y="544741"/>
            <a:ext cx="98068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Smart-Wall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의 내용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: </a:t>
            </a:r>
            <a:r>
              <a:rPr lang="ko-KR" altLang="en-US" sz="2800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밀집도에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따른 자동밝기조절시스템</a:t>
            </a:r>
            <a:endParaRPr lang="en-US" altLang="ko-KR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52" name="직선 연결선 51"/>
          <p:cNvCxnSpPr/>
          <p:nvPr/>
        </p:nvCxnSpPr>
        <p:spPr>
          <a:xfrm>
            <a:off x="5322554" y="5840706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오른쪽 화살표 56"/>
          <p:cNvSpPr/>
          <p:nvPr/>
        </p:nvSpPr>
        <p:spPr>
          <a:xfrm flipH="1">
            <a:off x="5212668" y="1981773"/>
            <a:ext cx="260413" cy="151108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오른쪽 화살표 4"/>
          <p:cNvSpPr/>
          <p:nvPr/>
        </p:nvSpPr>
        <p:spPr>
          <a:xfrm>
            <a:off x="6410960" y="3041877"/>
            <a:ext cx="457951" cy="22664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551153" y="4725372"/>
            <a:ext cx="58801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Smart wall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앞</a:t>
            </a:r>
            <a:r>
              <a:rPr lang="en-US" altLang="ko-KR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sz="28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사람수에 따른 밝기조절</a:t>
            </a:r>
            <a:endParaRPr lang="en-US" altLang="ko-KR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endParaRPr lang="ko-KR" altLang="en-US" sz="28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160" y="1843568"/>
            <a:ext cx="4622800" cy="252249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3006" y="1843567"/>
            <a:ext cx="4619259" cy="2522499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14626478-76BF-40DA-9B9C-BE402807F73E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1194112-4AF1-45D2-B7CD-983D983E5414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시민이 참여하는 벽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Smart-Wall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FB7BC1AC-0448-4CC5-81B8-9EC041BB76C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8488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293</Words>
  <Application>Microsoft Office PowerPoint</Application>
  <PresentationFormat>와이드스크린</PresentationFormat>
  <Paragraphs>77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나눔명조</vt:lpstr>
      <vt:lpstr>-윤고딕330</vt:lpstr>
      <vt:lpstr>-윤고딕320</vt:lpstr>
      <vt:lpstr>맑은 고딕</vt:lpstr>
      <vt:lpstr>-윤고딕310</vt:lpstr>
      <vt:lpstr>Arial</vt:lpstr>
      <vt:lpstr>-윤고딕340</vt:lpstr>
      <vt:lpstr>Office 테마</vt:lpstr>
      <vt:lpstr>범죄예방을 위해 소통하는 벽 “Smart-Wall”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범죄예방을 위해 소통하는 벽 “Smart Wall” </dc:title>
  <dc:creator>Lee Sungeun</dc:creator>
  <cp:lastModifiedBy>Seunggi Song</cp:lastModifiedBy>
  <cp:revision>74</cp:revision>
  <dcterms:created xsi:type="dcterms:W3CDTF">2019-10-22T11:11:11Z</dcterms:created>
  <dcterms:modified xsi:type="dcterms:W3CDTF">2019-10-25T06:09:27Z</dcterms:modified>
</cp:coreProperties>
</file>

<file path=docProps/thumbnail.jpeg>
</file>